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0334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332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278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57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466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579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51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586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539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141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209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4D5F0-18A6-4882-BEE1-8A508DDB6EEF}" type="datetimeFigureOut">
              <a:rPr lang="cs-CZ" smtClean="0"/>
              <a:t>30.11.2011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11E3C-8304-44BA-B663-D574709322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406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/obrazky.cz" TargetMode="External"/><Relationship Id="rId2" Type="http://schemas.openxmlformats.org/officeDocument/2006/relationships/hyperlink" Target="http://www.wikipedie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059832" y="2636912"/>
            <a:ext cx="28192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9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Pěvci</a:t>
            </a:r>
            <a:endParaRPr lang="cs-CZ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84435"/>
            <a:ext cx="285750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10063"/>
            <a:ext cx="2590800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686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4206572"/>
            <a:ext cx="25527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75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95536" y="260648"/>
            <a:ext cx="698477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Pěvci (</a:t>
            </a:r>
            <a:r>
              <a:rPr lang="cs-CZ" sz="20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Passeriformes</a:t>
            </a:r>
            <a:r>
              <a:rPr lang="cs-CZ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cs-CZ" dirty="0" smtClean="0"/>
              <a:t>jsou největším řádem třídy ptáků. Tato skupina čítá 5200–5500 druhů, a tak více než polovina druhů ptáků jsou právě pěvci. Jsou považováni za stromové ptáky díky svým nohám uzpůsobeným k sezení i na velmi tenkých větvích. Pro pěvce nejcharakterističtější vlastností je přirozeně zpěv. I díky schopnosti vytvářet složité hlasové projevy jsou pěvci považováni za nejvyvinutější řád ptáků. Pěvce můžeme potkat na celém světě, na pouštích i v tropických deštných lesích.</a:t>
            </a:r>
          </a:p>
          <a:p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395536" y="3076550"/>
            <a:ext cx="53823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Zpěv:</a:t>
            </a:r>
          </a:p>
          <a:p>
            <a:r>
              <a:rPr lang="cs-CZ" dirty="0" smtClean="0"/>
              <a:t>Většina druhů tohoto řádu jsou zpěvní ptáci a v krku mají složité svalstvo kontrolující hlasivky. Zpěvný orgán, který je pro pěvce typický, se nazývá </a:t>
            </a:r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syrinx</a:t>
            </a:r>
            <a:r>
              <a:rPr lang="cs-CZ" dirty="0" smtClean="0"/>
              <a:t>. Díky němu mají výbornou kontrolu nad hlasem (přestože některé druhy mohou vyluzovat i nelibozvučný zpěv, jako například vrány). Zpěvem označují teritorium, ve kterém žijí, také jím vábí samec samičku k páření. Podle zpěvu můžeme rozpoznat jednotlivé rody a druhy pěvců.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225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23528" y="33265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Charakteristika:</a:t>
            </a:r>
          </a:p>
          <a:p>
            <a:r>
              <a:rPr lang="cs-CZ" dirty="0" smtClean="0"/>
              <a:t>Většina pěvců je menší než ostatní druhy třídy ptáků. Všichni členové tohoto řádu mají krmivá mláďata (starají se o ně).</a:t>
            </a:r>
          </a:p>
          <a:p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323528" y="1830919"/>
            <a:ext cx="17650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Zástupci:</a:t>
            </a:r>
            <a:endParaRPr lang="cs-CZ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23528" y="2708920"/>
            <a:ext cx="58143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</a:t>
            </a:r>
          </a:p>
          <a:p>
            <a:r>
              <a:rPr lang="cs-CZ" dirty="0" smtClean="0"/>
              <a:t>Kos je český název některých pěvců z rodu drozd (</a:t>
            </a:r>
            <a:r>
              <a:rPr lang="cs-CZ" dirty="0" err="1" smtClean="0"/>
              <a:t>Turdus</a:t>
            </a:r>
            <a:r>
              <a:rPr lang="cs-CZ" dirty="0" smtClean="0"/>
              <a:t>). Ačkoli se v češtině používá jako název rodový, představuje podrod </a:t>
            </a:r>
            <a:r>
              <a:rPr lang="cs-CZ" dirty="0" err="1" smtClean="0"/>
              <a:t>Merula</a:t>
            </a:r>
            <a:r>
              <a:rPr lang="cs-CZ" dirty="0" smtClean="0"/>
              <a:t>. V Česku se vyskytují dva druhy kosa - kos černý (</a:t>
            </a:r>
            <a:r>
              <a:rPr lang="cs-CZ" dirty="0" err="1" smtClean="0"/>
              <a:t>Turdus</a:t>
            </a:r>
            <a:r>
              <a:rPr lang="cs-CZ" dirty="0" smtClean="0"/>
              <a:t> </a:t>
            </a:r>
            <a:r>
              <a:rPr lang="cs-CZ" dirty="0" err="1" smtClean="0"/>
              <a:t>merula</a:t>
            </a:r>
            <a:r>
              <a:rPr lang="cs-CZ" dirty="0" smtClean="0"/>
              <a:t>) a kos horský (</a:t>
            </a:r>
            <a:r>
              <a:rPr lang="cs-CZ" dirty="0" err="1" smtClean="0"/>
              <a:t>Turdus</a:t>
            </a:r>
            <a:r>
              <a:rPr lang="cs-CZ" dirty="0" smtClean="0"/>
              <a:t> </a:t>
            </a:r>
            <a:r>
              <a:rPr lang="cs-CZ" dirty="0" err="1" smtClean="0"/>
              <a:t>torquatus</a:t>
            </a:r>
            <a:r>
              <a:rPr lang="cs-CZ" dirty="0" smtClean="0"/>
              <a:t>), třetí druh – kos šedokřídlý (</a:t>
            </a:r>
            <a:r>
              <a:rPr lang="cs-CZ" dirty="0" err="1" smtClean="0"/>
              <a:t>Turdus</a:t>
            </a:r>
            <a:r>
              <a:rPr lang="cs-CZ" dirty="0" smtClean="0"/>
              <a:t> </a:t>
            </a:r>
            <a:r>
              <a:rPr lang="cs-CZ" dirty="0" err="1" smtClean="0"/>
              <a:t>boulboul</a:t>
            </a:r>
            <a:r>
              <a:rPr lang="cs-CZ" dirty="0" smtClean="0"/>
              <a:t>) – žije v Asii.</a:t>
            </a:r>
          </a:p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094" y="2564904"/>
            <a:ext cx="24765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28" y="4891003"/>
            <a:ext cx="20955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2699792" y="60932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Kosí hnízdo</a:t>
            </a:r>
            <a:endParaRPr lang="cs-CZ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860" y="4594755"/>
            <a:ext cx="1670456" cy="1867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6012160" y="609329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Kosí mláďata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5680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69392"/>
            <a:ext cx="24574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51520" y="407540"/>
            <a:ext cx="55446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Straka obecná</a:t>
            </a:r>
          </a:p>
          <a:p>
            <a:r>
              <a:rPr lang="cs-CZ" dirty="0" smtClean="0"/>
              <a:t>Straka obecná </a:t>
            </a:r>
            <a:r>
              <a:rPr lang="cs-CZ" dirty="0" err="1" smtClean="0"/>
              <a:t>Pica</a:t>
            </a:r>
            <a:r>
              <a:rPr lang="cs-CZ" dirty="0" smtClean="0"/>
              <a:t> </a:t>
            </a:r>
            <a:r>
              <a:rPr lang="cs-CZ" dirty="0" err="1" smtClean="0"/>
              <a:t>pica</a:t>
            </a:r>
            <a:r>
              <a:rPr lang="cs-CZ" dirty="0" smtClean="0"/>
              <a:t> je krkavcovitý pěvec velikosti hrdličky, s výrazným černobílým zbarvením a dlouhým stupňovitým ocasem. Má poměrně krátká a široká křídla a její let je ve srovnání s jinými krkavcovitými těžkopádný. Straka se vyskytuje v Eurasii, severní Africe a Severní Americe. Tento druh se dělí na cca 12 poddruhů, ve střední Evropě se vyskytuje straka obecná středoevropská </a:t>
            </a:r>
            <a:r>
              <a:rPr lang="cs-CZ" dirty="0" err="1" smtClean="0"/>
              <a:t>Pica</a:t>
            </a:r>
            <a:r>
              <a:rPr lang="cs-CZ" dirty="0" smtClean="0"/>
              <a:t> </a:t>
            </a:r>
            <a:r>
              <a:rPr lang="cs-CZ" dirty="0" err="1" smtClean="0"/>
              <a:t>pica</a:t>
            </a:r>
            <a:r>
              <a:rPr lang="cs-CZ" dirty="0" smtClean="0"/>
              <a:t> </a:t>
            </a:r>
            <a:r>
              <a:rPr lang="cs-CZ" dirty="0" err="1" smtClean="0"/>
              <a:t>pica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 smtClean="0"/>
              <a:t> </a:t>
            </a:r>
          </a:p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251520" y="3356992"/>
            <a:ext cx="58143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Rehek domácí</a:t>
            </a:r>
          </a:p>
          <a:p>
            <a:r>
              <a:rPr lang="cs-CZ" dirty="0" smtClean="0"/>
              <a:t>Rehek domácí je o něco menší než vrabec, na délku měří 14 - 15 cm, v rozpětí křídel 23 - 26 cm a váží 15 - 19 g. Od jiných drobných pěvců je dobře odlišitelný díky svému výrazně zářivě oranžovému ocasu, kterým neustále kmitá. Sameček má sytě černé, místy popelavé zabarvení a bílou skvrnu na křídle. Samička je oproti samci méně nápadnější, temně šedá. Mláďata mají zpočátku tmavě šedé prachové peří, později jsou tmavohnědá.</a:t>
            </a:r>
          </a:p>
          <a:p>
            <a:endParaRPr lang="cs-CZ" dirty="0" smtClean="0"/>
          </a:p>
          <a:p>
            <a:r>
              <a:rPr lang="cs-CZ" dirty="0" smtClean="0"/>
              <a:t>Při vábení se ozývá ostrým fit-tek-tek, zpěv má krátký, zvučný s řadou švitoření a vrzavými úseků.</a:t>
            </a:r>
          </a:p>
          <a:p>
            <a:endParaRPr lang="cs-CZ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4361268"/>
            <a:ext cx="223837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44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23528" y="260648"/>
            <a:ext cx="6534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Konipas bílý</a:t>
            </a:r>
          </a:p>
          <a:p>
            <a:r>
              <a:rPr lang="cs-CZ" dirty="0" smtClean="0"/>
              <a:t>Je hojně rozšířen na rozsáhlém území Evropy, Asie a severní Afriky. K životu preferuje otevřené, pokud možno vlhké lokality, proto se velmi často vyskytuje v blízkosti řek, potoků, jezer i rybníků, kde chytá především drobný hmyz, v poslední době se také častěji začal vyskytovat ve větších městech. Hnízdí v přírodních i umělých výklencích a </a:t>
            </a:r>
            <a:r>
              <a:rPr lang="cs-CZ" dirty="0" err="1" smtClean="0"/>
              <a:t>polodutinách</a:t>
            </a:r>
            <a:r>
              <a:rPr lang="cs-CZ" dirty="0" smtClean="0"/>
              <a:t>, kam klade obvykle 5 - 6 vajec.</a:t>
            </a:r>
          </a:p>
          <a:p>
            <a:endParaRPr lang="cs-CZ" dirty="0" smtClean="0"/>
          </a:p>
          <a:p>
            <a:r>
              <a:rPr lang="cs-CZ" dirty="0" smtClean="0"/>
              <a:t>Je zpravidla tažný, evropští ptáci pravidelně migrují směrem ke vzdálenému africkému kontinentu, odkud se do střední Evropy začínají v malém počtu navracet již během ledna. V některých letech mohou někteří jedinci u nás i přezimovat, převážně u nezamrzajících vod.</a:t>
            </a:r>
          </a:p>
          <a:p>
            <a:endParaRPr lang="cs-CZ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30966"/>
            <a:ext cx="3267236" cy="2173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77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0506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79127" y="476672"/>
            <a:ext cx="5814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Jiřička obecná</a:t>
            </a:r>
          </a:p>
          <a:p>
            <a:r>
              <a:rPr lang="cs-CZ" dirty="0" smtClean="0"/>
              <a:t>Jiřička obecná je malý pták, dorůstá přibližně 13 cm, v rozpětí křídel měří 26 - 29 cm a její hmotnost se pohybuje kolem 18,3 g. Svrchu je modrá s ocelovým nádechem, kostřec a spodní strana těla je světlá. Bílé opeření má i na končetinách. Pohlaví se zbarvením nijak výrazně neliší mladí ptáci jsou však v porovnání s dospělci tmavší a na křídlech mívají často řídké bílé zbarvení.</a:t>
            </a:r>
          </a:p>
          <a:p>
            <a:endParaRPr lang="cs-CZ" dirty="0" smtClean="0"/>
          </a:p>
          <a:p>
            <a:r>
              <a:rPr lang="cs-CZ" dirty="0" smtClean="0"/>
              <a:t>Díky svému bílému kostřci je v letu dobře odlišitelná od břehule říční, od vlaštovky ji lze navíc dobře odlišit i díky méně vykrojenému ocasu.</a:t>
            </a:r>
          </a:p>
          <a:p>
            <a:endParaRPr lang="cs-CZ" dirty="0" smtClean="0"/>
          </a:p>
          <a:p>
            <a:r>
              <a:rPr lang="cs-CZ" dirty="0" smtClean="0"/>
              <a:t>Jiřička obecná se často ozývá, zejména pak na hnízdištích, a to krátkým </a:t>
            </a:r>
            <a:r>
              <a:rPr lang="cs-CZ" dirty="0" err="1" smtClean="0"/>
              <a:t>britt</a:t>
            </a:r>
            <a:r>
              <a:rPr lang="cs-CZ" dirty="0" smtClean="0"/>
              <a:t>, </a:t>
            </a:r>
            <a:r>
              <a:rPr lang="cs-CZ" dirty="0" err="1" smtClean="0"/>
              <a:t>sijer</a:t>
            </a:r>
            <a:r>
              <a:rPr lang="cs-CZ" dirty="0" smtClean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608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115616" y="2253606"/>
            <a:ext cx="54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Vypracoval: Filip Ševčík</a:t>
            </a:r>
          </a:p>
          <a:p>
            <a:r>
              <a:rPr lang="cs-CZ" sz="2000" dirty="0" smtClean="0"/>
              <a:t>Datum: 30.11.2011</a:t>
            </a:r>
          </a:p>
          <a:p>
            <a:r>
              <a:rPr lang="cs-CZ" sz="2000" dirty="0" smtClean="0"/>
              <a:t>Zdroj: </a:t>
            </a:r>
            <a:r>
              <a:rPr lang="cs-CZ" sz="2000" dirty="0" smtClean="0">
                <a:hlinkClick r:id="rId2"/>
              </a:rPr>
              <a:t>www.wikipedie.cz</a:t>
            </a:r>
            <a:r>
              <a:rPr lang="cs-CZ" sz="2000" dirty="0" smtClean="0"/>
              <a:t>, </a:t>
            </a:r>
            <a:r>
              <a:rPr lang="cs-CZ" sz="2000" dirty="0" smtClean="0">
                <a:hlinkClick r:id="rId3"/>
              </a:rPr>
              <a:t>www.google/obrazky.cz</a:t>
            </a:r>
            <a:r>
              <a:rPr lang="cs-CZ" sz="2000" dirty="0" smtClean="0"/>
              <a:t> 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87397266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683</Words>
  <Application>Microsoft Office PowerPoint</Application>
  <PresentationFormat>Předvádění na obrazovce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FiLDa</dc:creator>
  <cp:lastModifiedBy>FiLDa</cp:lastModifiedBy>
  <cp:revision>5</cp:revision>
  <dcterms:created xsi:type="dcterms:W3CDTF">2011-11-30T16:06:12Z</dcterms:created>
  <dcterms:modified xsi:type="dcterms:W3CDTF">2011-11-30T16:53:22Z</dcterms:modified>
</cp:coreProperties>
</file>