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2498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41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5034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937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00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512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3511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238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1113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5882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1677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75FFF-91E8-4819-80EF-E3959F49CB6D}" type="datetimeFigureOut">
              <a:rPr lang="cs-CZ" smtClean="0"/>
              <a:t>1.11.2011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25FB9-2C25-403A-839A-46D2BBB55E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4357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cs.wikipedia.org/wiki/Soubor:Coat_of_arms_of_Morocco.sv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/index.php?title=Mauretania_Tingitana&amp;action=edit&amp;redlink=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051720" y="2420888"/>
            <a:ext cx="500765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MAROKO</a:t>
            </a:r>
            <a:endParaRPr lang="cs-CZ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244" y="4437112"/>
            <a:ext cx="239288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4437112"/>
            <a:ext cx="2619575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2602454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842658"/>
            <a:ext cx="1584176" cy="186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59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35465" y="173687"/>
            <a:ext cx="59046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Maroko, je stát na nejzazším severozápadě Afriky. Jeho sousedy jsou na východě Alžírsko, na jihu Západní Sahara (uznáme-li ji za součást Maroka, pak Maroko sousedí na jihu s Mauritánií) a na severu dvě malé španělské exklávy </a:t>
            </a:r>
            <a:r>
              <a:rPr lang="cs-CZ" dirty="0" err="1" smtClean="0"/>
              <a:t>Ceuta</a:t>
            </a:r>
            <a:r>
              <a:rPr lang="cs-CZ" dirty="0" smtClean="0"/>
              <a:t> a </a:t>
            </a:r>
            <a:r>
              <a:rPr lang="cs-CZ" dirty="0" err="1" smtClean="0"/>
              <a:t>Melilla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5" y="2204864"/>
            <a:ext cx="271263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3158379" y="363573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Vlajka Maroka</a:t>
            </a:r>
            <a:endParaRPr lang="cs-CZ" dirty="0"/>
          </a:p>
        </p:txBody>
      </p:sp>
      <p:pic>
        <p:nvPicPr>
          <p:cNvPr id="1028" name="Picture 4" descr="Znak Maroka">
            <a:hlinkClick r:id="rId4" tooltip="Znak Maroka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5" y="4239631"/>
            <a:ext cx="198389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2339752" y="605007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Znak Maroka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423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87524" y="808972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Hlavním městem je Rabat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Má 32 725 847 </a:t>
            </a:r>
            <a:r>
              <a:rPr lang="cs-CZ" dirty="0" smtClean="0"/>
              <a:t>obyvatel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Je </a:t>
            </a:r>
            <a:r>
              <a:rPr lang="cs-CZ" dirty="0" smtClean="0"/>
              <a:t>37. nejlidnatější stát na světě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Rozloha je 446 550 </a:t>
            </a:r>
            <a:r>
              <a:rPr lang="cs-CZ" dirty="0" smtClean="0"/>
              <a:t>km²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J</a:t>
            </a:r>
            <a:r>
              <a:rPr lang="cs-CZ" dirty="0" smtClean="0"/>
              <a:t>e </a:t>
            </a:r>
            <a:r>
              <a:rPr lang="cs-CZ" dirty="0" smtClean="0"/>
              <a:t>58. </a:t>
            </a:r>
            <a:r>
              <a:rPr lang="cs-CZ" dirty="0" smtClean="0"/>
              <a:t>největší stát </a:t>
            </a:r>
            <a:r>
              <a:rPr lang="cs-CZ" dirty="0" smtClean="0"/>
              <a:t>na světě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Úředním jazykem je arabština, z 30-40 % je francouzština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Náboženství: muslimové 98,7 %, křesťané 1,1 % a židé 0,2 %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Král: Mohamed VI.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Měna: marocký dirham (MAD)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Telefonní předvolba:  +212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4543718"/>
            <a:ext cx="3384376" cy="169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404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23528" y="476670"/>
            <a:ext cx="21087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Podnebí</a:t>
            </a:r>
            <a:endParaRPr lang="cs-CZ" sz="4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23528" y="1340768"/>
            <a:ext cx="73448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Důležitou roli v podnebí v Maroku hraje Střední a Vysoký Atlas, který je výrazným klimatickým rozhraním. Severozápad země je ovlivněn Středomořím a vyznačuje se mírným deštivým podnebím v zimě s průměrnými teplotami 16 °C a horkými suchými léty s průměrnými teplotami 28 °C.</a:t>
            </a:r>
          </a:p>
          <a:p>
            <a:r>
              <a:rPr lang="cs-CZ" dirty="0" smtClean="0"/>
              <a:t>Oblast Atlasu se vyznačuje typickým vysokohorským podnebím se značnými teplotním rozdíly. Na jihu a jihovýchodu je suché pouštní kontinentální podnebí – horká léta, kde maxima dosahují přes 40 °C a studené zimy.</a:t>
            </a:r>
          </a:p>
          <a:p>
            <a:r>
              <a:rPr lang="cs-CZ" dirty="0" smtClean="0"/>
              <a:t>Množství srážek v průběhu roku kolísá mezi 900 mm na severu a 200 mm na jihu. Na severozápadních svazích hor bývá množství srážek přes 1 000 mm (ve vyšších polohách sněhových).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7" name="Obdélník 6"/>
          <p:cNvSpPr/>
          <p:nvPr/>
        </p:nvSpPr>
        <p:spPr>
          <a:xfrm>
            <a:off x="340000" y="4649365"/>
            <a:ext cx="365593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Kultura a sport</a:t>
            </a:r>
            <a:endParaRPr lang="cs-CZ" sz="4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340000" y="5703021"/>
            <a:ext cx="4968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Stále oblíbenější se stává golf a golfová hřiště přibývají za pomoci Jeho </a:t>
            </a:r>
            <a:r>
              <a:rPr lang="cs-CZ" dirty="0" err="1" smtClean="0"/>
              <a:t>Kralovského</a:t>
            </a:r>
            <a:r>
              <a:rPr lang="cs-CZ" dirty="0" smtClean="0"/>
              <a:t> Veličenstva Prince </a:t>
            </a:r>
            <a:r>
              <a:rPr lang="cs-CZ" dirty="0" err="1" smtClean="0"/>
              <a:t>Mulaje</a:t>
            </a:r>
            <a:r>
              <a:rPr lang="cs-CZ" dirty="0" smtClean="0"/>
              <a:t> </a:t>
            </a:r>
            <a:r>
              <a:rPr lang="cs-CZ" dirty="0" err="1" smtClean="0"/>
              <a:t>Rašida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5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23480" y="1484784"/>
            <a:ext cx="8496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Historie osídlení Maroka sahají až do </a:t>
            </a:r>
            <a:r>
              <a:rPr lang="cs-CZ" dirty="0" smtClean="0">
                <a:solidFill>
                  <a:srgbClr val="002060"/>
                </a:solidFill>
              </a:rPr>
              <a:t>starověku. </a:t>
            </a:r>
            <a:r>
              <a:rPr lang="cs-CZ" dirty="0">
                <a:solidFill>
                  <a:srgbClr val="002060"/>
                </a:solidFill>
              </a:rPr>
              <a:t>V jeskyních </a:t>
            </a:r>
            <a:r>
              <a:rPr lang="cs-CZ" dirty="0" smtClean="0">
                <a:solidFill>
                  <a:srgbClr val="002060"/>
                </a:solidFill>
              </a:rPr>
              <a:t>Vysokého Atlasu byly </a:t>
            </a:r>
            <a:r>
              <a:rPr lang="cs-CZ" dirty="0">
                <a:solidFill>
                  <a:srgbClr val="002060"/>
                </a:solidFill>
              </a:rPr>
              <a:t>objeveny skalní kresby z mladší doby kamenné. V letech kolem roku 1000 př. n. l. bylo Maroko úrodnou a zalesněnou zemí a tudíž se tamní lid zabýval zejména zemědělstvím.</a:t>
            </a:r>
          </a:p>
          <a:p>
            <a:r>
              <a:rPr lang="cs-CZ" dirty="0">
                <a:solidFill>
                  <a:srgbClr val="002060"/>
                </a:solidFill>
              </a:rPr>
              <a:t>Ve </a:t>
            </a:r>
            <a:r>
              <a:rPr lang="cs-CZ" dirty="0" smtClean="0">
                <a:solidFill>
                  <a:srgbClr val="002060"/>
                </a:solidFill>
              </a:rPr>
              <a:t>2. st. př. n. l. zakládali </a:t>
            </a:r>
            <a:r>
              <a:rPr lang="cs-CZ" dirty="0">
                <a:solidFill>
                  <a:srgbClr val="002060"/>
                </a:solidFill>
              </a:rPr>
              <a:t>na území dnešního Maroka své osady </a:t>
            </a:r>
            <a:r>
              <a:rPr lang="cs-CZ" dirty="0" smtClean="0">
                <a:solidFill>
                  <a:srgbClr val="002060"/>
                </a:solidFill>
              </a:rPr>
              <a:t>Féničané </a:t>
            </a:r>
            <a:r>
              <a:rPr lang="cs-CZ" dirty="0">
                <a:solidFill>
                  <a:srgbClr val="002060"/>
                </a:solidFill>
              </a:rPr>
              <a:t>podél obchodních cest. Po jejich pádu přišli do Maroka </a:t>
            </a:r>
            <a:r>
              <a:rPr lang="cs-CZ" dirty="0"/>
              <a:t>Ř</a:t>
            </a:r>
            <a:r>
              <a:rPr lang="cs-CZ" dirty="0" smtClean="0">
                <a:solidFill>
                  <a:srgbClr val="002060"/>
                </a:solidFill>
              </a:rPr>
              <a:t>ímané, </a:t>
            </a:r>
            <a:r>
              <a:rPr lang="cs-CZ" dirty="0">
                <a:solidFill>
                  <a:srgbClr val="002060"/>
                </a:solidFill>
              </a:rPr>
              <a:t>kteří do roku 40 př. n. l. tuto oblast spojili se západní částí dnešního </a:t>
            </a:r>
            <a:r>
              <a:rPr lang="cs-CZ" dirty="0" smtClean="0">
                <a:solidFill>
                  <a:srgbClr val="002060"/>
                </a:solidFill>
              </a:rPr>
              <a:t>Alžírska </a:t>
            </a:r>
            <a:r>
              <a:rPr lang="cs-CZ" dirty="0">
                <a:solidFill>
                  <a:srgbClr val="002060"/>
                </a:solidFill>
              </a:rPr>
              <a:t>a dali tak základ provincii </a:t>
            </a:r>
            <a:r>
              <a:rPr lang="cs-CZ" dirty="0" err="1" smtClean="0">
                <a:solidFill>
                  <a:srgbClr val="002060"/>
                </a:solidFill>
              </a:rPr>
              <a:t>Mauretania</a:t>
            </a:r>
            <a:r>
              <a:rPr lang="cs-CZ" dirty="0" smtClean="0">
                <a:solidFill>
                  <a:srgbClr val="002060"/>
                </a:solidFill>
                <a:hlinkClick r:id="rId3" action="ppaction://hlinkfile" tooltip="Mauretania Tingitana (stránka neexistuje)"/>
              </a:rPr>
              <a:t> </a:t>
            </a:r>
            <a:r>
              <a:rPr lang="cs-CZ" dirty="0" err="1" smtClean="0">
                <a:solidFill>
                  <a:srgbClr val="002060"/>
                </a:solidFill>
              </a:rPr>
              <a:t>Tingitana</a:t>
            </a:r>
            <a:r>
              <a:rPr lang="cs-CZ" dirty="0" smtClean="0">
                <a:solidFill>
                  <a:srgbClr val="002060"/>
                </a:solidFill>
              </a:rPr>
              <a:t>. </a:t>
            </a:r>
            <a:r>
              <a:rPr lang="cs-CZ" dirty="0">
                <a:solidFill>
                  <a:srgbClr val="002060"/>
                </a:solidFill>
              </a:rPr>
              <a:t>Díky tomu, že </a:t>
            </a:r>
            <a:r>
              <a:rPr lang="cs-CZ" dirty="0" smtClean="0">
                <a:solidFill>
                  <a:srgbClr val="002060"/>
                </a:solidFill>
              </a:rPr>
              <a:t>Berbeři </a:t>
            </a:r>
            <a:r>
              <a:rPr lang="cs-CZ" dirty="0">
                <a:solidFill>
                  <a:srgbClr val="002060"/>
                </a:solidFill>
              </a:rPr>
              <a:t>žili kočovným životem a nezakládali města, a tudíž nebylo co dobývat, se ubránili římské nadvládě a stáhli se do vnitrozemí, odkud podnikali výpady na římské osady a tábory.</a:t>
            </a:r>
          </a:p>
          <a:p>
            <a:r>
              <a:rPr lang="cs-CZ" dirty="0">
                <a:solidFill>
                  <a:srgbClr val="002060"/>
                </a:solidFill>
              </a:rPr>
              <a:t>Toto období je specifické rychlým šířením pouštních oblastí, neboť Římané bezohledně káceli místní lesy a nestarali se o jejich obnovu. V zemi tak klesala hladina pozemní vody a celá oblast pustla (v současnosti je zemědělsky využitelná přibližně jen třetina marockého území).</a:t>
            </a:r>
          </a:p>
          <a:p>
            <a:r>
              <a:rPr lang="cs-CZ" dirty="0">
                <a:solidFill>
                  <a:srgbClr val="002060"/>
                </a:solidFill>
              </a:rPr>
              <a:t>Římská nadvláda skončila v </a:t>
            </a:r>
            <a:r>
              <a:rPr lang="cs-CZ" dirty="0" smtClean="0">
                <a:solidFill>
                  <a:srgbClr val="002060"/>
                </a:solidFill>
              </a:rPr>
              <a:t>5. století, </a:t>
            </a:r>
            <a:r>
              <a:rPr lang="cs-CZ" dirty="0">
                <a:solidFill>
                  <a:srgbClr val="002060"/>
                </a:solidFill>
              </a:rPr>
              <a:t>kdy Římany vypudili </a:t>
            </a:r>
            <a:r>
              <a:rPr lang="cs-CZ" dirty="0" smtClean="0">
                <a:solidFill>
                  <a:srgbClr val="002060"/>
                </a:solidFill>
              </a:rPr>
              <a:t>Vandalové </a:t>
            </a:r>
            <a:r>
              <a:rPr lang="cs-CZ" dirty="0">
                <a:solidFill>
                  <a:srgbClr val="002060"/>
                </a:solidFill>
              </a:rPr>
              <a:t>a založili královskou říši. V ní však tvořili pouze málo početnou horní vrstvu a záhy splynuly s původním berberským obyvatelstvem.</a:t>
            </a:r>
          </a:p>
          <a:p>
            <a:r>
              <a:rPr lang="cs-CZ" dirty="0">
                <a:solidFill>
                  <a:srgbClr val="002060"/>
                </a:solidFill>
              </a:rPr>
              <a:t>V </a:t>
            </a:r>
            <a:r>
              <a:rPr lang="cs-CZ" dirty="0" smtClean="0">
                <a:solidFill>
                  <a:srgbClr val="002060"/>
                </a:solidFill>
              </a:rPr>
              <a:t>6. </a:t>
            </a:r>
            <a:r>
              <a:rPr lang="cs-CZ" dirty="0" err="1" smtClean="0">
                <a:solidFill>
                  <a:srgbClr val="002060"/>
                </a:solidFill>
              </a:rPr>
              <a:t>stoletíbylo</a:t>
            </a:r>
            <a:r>
              <a:rPr lang="cs-CZ" dirty="0" smtClean="0">
                <a:solidFill>
                  <a:srgbClr val="002060"/>
                </a:solidFill>
              </a:rPr>
              <a:t> </a:t>
            </a:r>
            <a:r>
              <a:rPr lang="cs-CZ" dirty="0">
                <a:solidFill>
                  <a:srgbClr val="002060"/>
                </a:solidFill>
              </a:rPr>
              <a:t>území Maroka obsazeno </a:t>
            </a:r>
            <a:r>
              <a:rPr lang="cs-CZ" dirty="0" smtClean="0">
                <a:solidFill>
                  <a:srgbClr val="002060"/>
                </a:solidFill>
              </a:rPr>
              <a:t>Byzantskou (Východořímskou) </a:t>
            </a:r>
            <a:r>
              <a:rPr lang="cs-CZ" dirty="0">
                <a:solidFill>
                  <a:srgbClr val="002060"/>
                </a:solidFill>
              </a:rPr>
              <a:t>říší.</a:t>
            </a:r>
          </a:p>
          <a:p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23480" y="411983"/>
            <a:ext cx="823071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Prehistorie a římská nadvláda</a:t>
            </a:r>
            <a:endParaRPr lang="cs-CZ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977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07504" y="122428"/>
            <a:ext cx="5328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Hlavy nezávislého státu:</a:t>
            </a:r>
          </a:p>
          <a:p>
            <a:r>
              <a:rPr lang="cs-CZ" dirty="0" smtClean="0"/>
              <a:t>14.8.1957-26.2.1961 </a:t>
            </a:r>
            <a:r>
              <a:rPr lang="cs-CZ" dirty="0"/>
              <a:t>– Muhammad V. – král</a:t>
            </a:r>
          </a:p>
          <a:p>
            <a:r>
              <a:rPr lang="cs-CZ" dirty="0"/>
              <a:t>26.2.1961-23.7.1999 – Hassan II. – král</a:t>
            </a:r>
          </a:p>
          <a:p>
            <a:r>
              <a:rPr lang="cs-CZ" dirty="0"/>
              <a:t>Od 23.7.1999 – Muhammad VI. – král</a:t>
            </a:r>
          </a:p>
          <a:p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07504" y="2150585"/>
            <a:ext cx="89289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Marocká krajina je nejvíce ovlivněna třemi aspekty – pohořím </a:t>
            </a:r>
            <a:r>
              <a:rPr lang="cs-CZ" dirty="0" smtClean="0"/>
              <a:t>Atlas, Saharou </a:t>
            </a:r>
            <a:r>
              <a:rPr lang="cs-CZ" dirty="0"/>
              <a:t>a </a:t>
            </a:r>
            <a:r>
              <a:rPr lang="cs-CZ" dirty="0" smtClean="0"/>
              <a:t>atlantským </a:t>
            </a:r>
            <a:r>
              <a:rPr lang="cs-CZ" dirty="0"/>
              <a:t>pobřežím. Atlas prochází zemí od jihozápadu (</a:t>
            </a:r>
            <a:r>
              <a:rPr lang="cs-CZ" dirty="0" err="1"/>
              <a:t>Antiatlas</a:t>
            </a:r>
            <a:r>
              <a:rPr lang="cs-CZ" dirty="0"/>
              <a:t> s vrcholy přes 2 500 m n. m.) přes jeho největší část – Vysoký Atlas dosahující výšek přes 4 000 m n. m. – až k severu (pohoří Rif s vrcholy přes 2 000 m n. m.) a severozápadu země (Střední Atlas s vrcholy přes 3 000 m n. m.), kde strmě padá do Středozemního moře a pokračuje po pobřeží do Alžírska. Ve Vysokém Atlasu rozprostírajícím se ve střením Maroku najdeme i nejvyšší bod Maroka a celé Severní Afriky – </a:t>
            </a:r>
            <a:r>
              <a:rPr lang="cs-CZ" dirty="0" smtClean="0"/>
              <a:t>Džabal </a:t>
            </a:r>
            <a:r>
              <a:rPr lang="cs-CZ" dirty="0" err="1" smtClean="0"/>
              <a:t>Tubkal</a:t>
            </a:r>
            <a:r>
              <a:rPr lang="cs-CZ" dirty="0" smtClean="0"/>
              <a:t> dosahující </a:t>
            </a:r>
            <a:r>
              <a:rPr lang="cs-CZ" dirty="0"/>
              <a:t>4 167 m n. m. Atlantické pobřeží je ploché a stoupá do vnitrozemí k tabulovité krajině marocké mesety (kolem 800 m n. m.).</a:t>
            </a:r>
          </a:p>
          <a:p>
            <a:r>
              <a:rPr lang="cs-CZ" dirty="0"/>
              <a:t>Na východě a jihovýchodě přechází pohoří Atlas v alžírskou náhorní plošinu šotů a v </a:t>
            </a:r>
            <a:r>
              <a:rPr lang="cs-CZ" dirty="0" smtClean="0"/>
              <a:t>Saharu.</a:t>
            </a:r>
            <a:r>
              <a:rPr lang="cs-CZ" b="1" dirty="0" smtClean="0"/>
              <a:t> </a:t>
            </a:r>
            <a:r>
              <a:rPr lang="cs-CZ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Vodstvo:</a:t>
            </a:r>
            <a:endParaRPr lang="cs-CZ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dirty="0"/>
              <a:t>Většina marockých řek ústí do Atlantického oceánu. Největší z nich (od severu k jihu) jsou </a:t>
            </a:r>
            <a:r>
              <a:rPr lang="cs-CZ" dirty="0" err="1"/>
              <a:t>Sebú</a:t>
            </a:r>
            <a:r>
              <a:rPr lang="cs-CZ" dirty="0"/>
              <a:t>, Um </a:t>
            </a:r>
            <a:r>
              <a:rPr lang="cs-CZ" dirty="0" err="1"/>
              <a:t>er-Rbia</a:t>
            </a:r>
            <a:r>
              <a:rPr lang="cs-CZ" dirty="0"/>
              <a:t>, </a:t>
            </a:r>
            <a:r>
              <a:rPr lang="cs-CZ" dirty="0" err="1"/>
              <a:t>Tensift</a:t>
            </a:r>
            <a:r>
              <a:rPr lang="cs-CZ" dirty="0"/>
              <a:t>, </a:t>
            </a:r>
            <a:r>
              <a:rPr lang="cs-CZ" dirty="0" err="1"/>
              <a:t>Sous</a:t>
            </a:r>
            <a:r>
              <a:rPr lang="cs-CZ" dirty="0"/>
              <a:t>. Řeka </a:t>
            </a:r>
            <a:r>
              <a:rPr lang="cs-CZ" dirty="0" err="1"/>
              <a:t>Mulúja</a:t>
            </a:r>
            <a:r>
              <a:rPr lang="cs-CZ" dirty="0"/>
              <a:t> ústí do Středozemního moře. Mnoho řek se ztrácí na okraji Sahary.</a:t>
            </a:r>
          </a:p>
          <a:p>
            <a:r>
              <a:rPr lang="cs-CZ" dirty="0"/>
              <a:t>Režim řek je charakteristický vodností v zimním období zatímco nízkými průtoky či vyschnutím v létě. Údolí občasných toků se nazývají vádí.</a:t>
            </a:r>
          </a:p>
          <a:p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107504" y="1359848"/>
            <a:ext cx="24615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Geografie</a:t>
            </a:r>
            <a:endParaRPr lang="cs-CZ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772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261</Words>
  <Application>Microsoft Office PowerPoint</Application>
  <PresentationFormat>Předvádění na obrazovce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FiLDa</dc:creator>
  <cp:lastModifiedBy>FiLDa</cp:lastModifiedBy>
  <cp:revision>7</cp:revision>
  <dcterms:created xsi:type="dcterms:W3CDTF">2011-10-31T15:03:34Z</dcterms:created>
  <dcterms:modified xsi:type="dcterms:W3CDTF">2011-11-01T16:05:00Z</dcterms:modified>
</cp:coreProperties>
</file>