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68" r:id="rId6"/>
    <p:sldId id="259" r:id="rId7"/>
    <p:sldId id="260" r:id="rId8"/>
    <p:sldId id="261" r:id="rId9"/>
    <p:sldId id="262" r:id="rId10"/>
    <p:sldId id="265" r:id="rId11"/>
    <p:sldId id="266" r:id="rId1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E9838ECD-6814-4487-B7C7-B639BA92333E}" type="datetimeFigureOut">
              <a:rPr lang="cs-CZ" smtClean="0"/>
              <a:t>2.11.2011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4246282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E9838ECD-6814-4487-B7C7-B639BA92333E}" type="datetimeFigureOut">
              <a:rPr lang="cs-CZ" smtClean="0"/>
              <a:t>2.11.2011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2615109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E9838ECD-6814-4487-B7C7-B639BA92333E}" type="datetimeFigureOut">
              <a:rPr lang="cs-CZ" smtClean="0"/>
              <a:t>2.11.2011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175702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E9838ECD-6814-4487-B7C7-B639BA92333E}" type="datetimeFigureOut">
              <a:rPr lang="cs-CZ" smtClean="0"/>
              <a:t>2.11.2011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402495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E9838ECD-6814-4487-B7C7-B639BA92333E}" type="datetimeFigureOut">
              <a:rPr lang="cs-CZ" smtClean="0"/>
              <a:t>2.11.2011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2207207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E9838ECD-6814-4487-B7C7-B639BA92333E}" type="datetimeFigureOut">
              <a:rPr lang="cs-CZ" smtClean="0"/>
              <a:t>2.11.2011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1860187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E9838ECD-6814-4487-B7C7-B639BA92333E}" type="datetimeFigureOut">
              <a:rPr lang="cs-CZ" smtClean="0"/>
              <a:t>2.11.2011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390850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E9838ECD-6814-4487-B7C7-B639BA92333E}" type="datetimeFigureOut">
              <a:rPr lang="cs-CZ" smtClean="0"/>
              <a:t>2.11.2011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3178045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E9838ECD-6814-4487-B7C7-B639BA92333E}" type="datetimeFigureOut">
              <a:rPr lang="cs-CZ" smtClean="0"/>
              <a:t>2.11.2011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2567873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E9838ECD-6814-4487-B7C7-B639BA92333E}" type="datetimeFigureOut">
              <a:rPr lang="cs-CZ" smtClean="0"/>
              <a:t>2.11.2011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3946355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E9838ECD-6814-4487-B7C7-B639BA92333E}" type="datetimeFigureOut">
              <a:rPr lang="cs-CZ" smtClean="0"/>
              <a:t>2.11.2011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D316FD7-4ED3-4490-AFDB-A23996DD322A}" type="slidenum">
              <a:rPr lang="cs-CZ" smtClean="0"/>
              <a:t>‹#›</a:t>
            </a:fld>
            <a:endParaRPr lang="cs-CZ"/>
          </a:p>
        </p:txBody>
      </p:sp>
    </p:spTree>
    <p:extLst>
      <p:ext uri="{BB962C8B-B14F-4D97-AF65-F5344CB8AC3E}">
        <p14:creationId xmlns:p14="http://schemas.microsoft.com/office/powerpoint/2010/main" val="2436842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838ECD-6814-4487-B7C7-B639BA92333E}" type="datetimeFigureOut">
              <a:rPr lang="cs-CZ" smtClean="0"/>
              <a:t>2.11.2011</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316FD7-4ED3-4490-AFDB-A23996DD322A}" type="slidenum">
              <a:rPr lang="cs-CZ" smtClean="0"/>
              <a:t>‹#›</a:t>
            </a:fld>
            <a:endParaRPr lang="cs-CZ"/>
          </a:p>
        </p:txBody>
      </p:sp>
    </p:spTree>
    <p:extLst>
      <p:ext uri="{BB962C8B-B14F-4D97-AF65-F5344CB8AC3E}">
        <p14:creationId xmlns:p14="http://schemas.microsoft.com/office/powerpoint/2010/main" val="2084790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cs.wikipedia.org/wiki/Soubor:Sitta_europaea_wildlife_2_1.jpg"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Obdélník 3"/>
          <p:cNvSpPr/>
          <p:nvPr/>
        </p:nvSpPr>
        <p:spPr>
          <a:xfrm>
            <a:off x="2987824" y="2276872"/>
            <a:ext cx="2720809" cy="156966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cs-CZ" sz="9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Ptáci</a:t>
            </a:r>
            <a:endParaRPr lang="cs-CZ" sz="9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073" name="Picture 1" descr="jestřá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072048"/>
            <a:ext cx="19907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štr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848122"/>
            <a:ext cx="2286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ýr velký"/>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633" y="116632"/>
            <a:ext cx="20193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kolibří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76" y="4005064"/>
            <a:ext cx="3048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26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ovéPole 3"/>
          <p:cNvSpPr txBox="1"/>
          <p:nvPr/>
        </p:nvSpPr>
        <p:spPr>
          <a:xfrm>
            <a:off x="461081" y="727937"/>
            <a:ext cx="7056784" cy="1200329"/>
          </a:xfrm>
          <a:prstGeom prst="rect">
            <a:avLst/>
          </a:prstGeom>
          <a:noFill/>
        </p:spPr>
        <p:txBody>
          <a:bodyPr wrap="square" rtlCol="0">
            <a:spAutoFit/>
          </a:bodyPr>
          <a:lstStyle/>
          <a:p>
            <a:r>
              <a:rPr lang="cs-CZ" dirty="0" smtClean="0">
                <a:effectLst/>
              </a:rPr>
              <a:t>Přední končetiny ptáků se proměnily v křídla. Dlouhé kosti ptáků jsou duté, proto je kostra ptáků většinou lehká. Období výměny peří se nazývá pelichání.</a:t>
            </a:r>
          </a:p>
          <a:p>
            <a:endParaRPr lang="cs-CZ" dirty="0"/>
          </a:p>
        </p:txBody>
      </p:sp>
      <p:pic>
        <p:nvPicPr>
          <p:cNvPr id="1025" name="Picture 1" descr="kachna divoká"/>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81" y="1725847"/>
            <a:ext cx="2736304" cy="2033986"/>
          </a:xfrm>
          <a:prstGeom prst="rect">
            <a:avLst/>
          </a:prstGeom>
          <a:noFill/>
          <a:extLst>
            <a:ext uri="{909E8E84-426E-40DD-AFC4-6F175D3DCCD1}">
              <a14:hiddenFill xmlns:a14="http://schemas.microsoft.com/office/drawing/2010/main">
                <a:solidFill>
                  <a:srgbClr val="FFFFFF"/>
                </a:solidFill>
              </a14:hiddenFill>
            </a:ext>
          </a:extLst>
        </p:spPr>
      </p:pic>
      <p:sp>
        <p:nvSpPr>
          <p:cNvPr id="5" name="TextovéPole 4"/>
          <p:cNvSpPr txBox="1"/>
          <p:nvPr/>
        </p:nvSpPr>
        <p:spPr>
          <a:xfrm>
            <a:off x="467544" y="4077072"/>
            <a:ext cx="8064896" cy="2585323"/>
          </a:xfrm>
          <a:prstGeom prst="rect">
            <a:avLst/>
          </a:prstGeom>
          <a:noFill/>
        </p:spPr>
        <p:txBody>
          <a:bodyPr wrap="square" rtlCol="0">
            <a:spAutoFit/>
          </a:bodyPr>
          <a:lstStyle/>
          <a:p>
            <a:r>
              <a:rPr lang="cs-CZ" dirty="0" smtClean="0">
                <a:effectLst/>
              </a:rPr>
              <a:t>Kosti ptáků jsou většinou duté a jsou vyplněny vzdušnými vaky. Tělo ptáků kryje peří. Peří se dělí na prachové a obrysové. K peří obrysovému patří: peří krycí, letky a peří ocasní neboli rýdovací.</a:t>
            </a:r>
          </a:p>
          <a:p>
            <a:r>
              <a:rPr lang="cs-CZ" dirty="0" smtClean="0">
                <a:effectLst/>
              </a:rPr>
              <a:t>U ptáků se rozšířená část střev s nazývá kloaka a ústí do ní trávicí, vylučovací a pohlavní soustava. Doba rozmnožování ptáků se nazývá hnízdění.</a:t>
            </a:r>
          </a:p>
          <a:p>
            <a:r>
              <a:rPr lang="cs-CZ" dirty="0" smtClean="0">
                <a:effectLst/>
              </a:rPr>
              <a:t>Nejdokonalejším smyslem ptáků je zrak. Mláďatům ptáků pomáhá k vylíhnutí z vajec tzv. vaječný zub, tvrdý hrbolek na konci zobáku. Oči ptáků jsou chráněny třemi víčky - horním, dolním a mžurkou.</a:t>
            </a:r>
          </a:p>
          <a:p>
            <a:endParaRPr lang="cs-CZ" dirty="0"/>
          </a:p>
        </p:txBody>
      </p:sp>
      <p:pic>
        <p:nvPicPr>
          <p:cNvPr id="1026" name="Picture 2" descr="vrabec domácí"/>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928266"/>
            <a:ext cx="2857500" cy="1752600"/>
          </a:xfrm>
          <a:prstGeom prst="rect">
            <a:avLst/>
          </a:prstGeom>
          <a:noFill/>
          <a:extLst>
            <a:ext uri="{909E8E84-426E-40DD-AFC4-6F175D3DCCD1}">
              <a14:hiddenFill xmlns:a14="http://schemas.microsoft.com/office/drawing/2010/main">
                <a:solidFill>
                  <a:srgbClr val="FFFFFF"/>
                </a:solidFill>
              </a14:hiddenFill>
            </a:ext>
          </a:extLst>
        </p:spPr>
      </p:pic>
      <p:sp>
        <p:nvSpPr>
          <p:cNvPr id="6" name="Obdélník 5"/>
          <p:cNvSpPr/>
          <p:nvPr/>
        </p:nvSpPr>
        <p:spPr>
          <a:xfrm>
            <a:off x="-479923" y="113191"/>
            <a:ext cx="5334841" cy="769441"/>
          </a:xfrm>
          <a:prstGeom prst="rect">
            <a:avLst/>
          </a:prstGeom>
          <a:noFill/>
        </p:spPr>
        <p:txBody>
          <a:bodyPr wrap="square" lIns="91440" tIns="45720" rIns="91440" bIns="45720">
            <a:spAutoFit/>
          </a:bodyPr>
          <a:lstStyle/>
          <a:p>
            <a:pPr algn="ctr"/>
            <a:r>
              <a:rPr lang="cs-CZ" sz="4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Obecné znaky</a:t>
            </a:r>
            <a:endParaRPr lang="cs-CZ" sz="4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2371041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Obdélník 5"/>
          <p:cNvSpPr/>
          <p:nvPr/>
        </p:nvSpPr>
        <p:spPr>
          <a:xfrm>
            <a:off x="323528" y="332656"/>
            <a:ext cx="3434337" cy="769441"/>
          </a:xfrm>
          <a:prstGeom prst="rect">
            <a:avLst/>
          </a:prstGeom>
          <a:noFill/>
        </p:spPr>
        <p:txBody>
          <a:bodyPr wrap="none" lIns="91440" tIns="45720" rIns="91440" bIns="45720">
            <a:spAutoFit/>
          </a:bodyPr>
          <a:lstStyle/>
          <a:p>
            <a:pPr algn="ctr"/>
            <a:r>
              <a:rPr lang="cs-CZ" sz="4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Dorozumívání</a:t>
            </a:r>
            <a:endParaRPr lang="cs-CZ" sz="4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8" name="Obdélník 7"/>
          <p:cNvSpPr/>
          <p:nvPr/>
        </p:nvSpPr>
        <p:spPr>
          <a:xfrm>
            <a:off x="323528" y="1484782"/>
            <a:ext cx="8532443" cy="5078313"/>
          </a:xfrm>
          <a:prstGeom prst="rect">
            <a:avLst/>
          </a:prstGeom>
        </p:spPr>
        <p:txBody>
          <a:bodyPr wrap="square">
            <a:spAutoFit/>
          </a:bodyPr>
          <a:lstStyle/>
          <a:p>
            <a:r>
              <a:rPr lang="cs-CZ" dirty="0" smtClean="0"/>
              <a:t>Skoro všichni ptáci mají nějaký hlas. Někteří zpívají, jiní jen volají. Jako volání se označují samostatné zvuky, zatímco zpěv se skládá z řady za sebou jdoucích tónů, které tvoří melodii. Přibližně polovina známých ptáků dovede zpívat i volat. Dravci a většina vodních ptáků umějí volat, ale nedovedou zpívat. Pelikáni a někteří čápi nevydávají hlas vůbec.</a:t>
            </a:r>
          </a:p>
          <a:p>
            <a:endParaRPr lang="cs-CZ" b="1" dirty="0" smtClean="0"/>
          </a:p>
          <a:p>
            <a:r>
              <a:rPr lang="cs-CZ" b="1" dirty="0" smtClean="0"/>
              <a:t>Syrinx</a:t>
            </a:r>
            <a:endParaRPr lang="cs-CZ" dirty="0" smtClean="0"/>
          </a:p>
          <a:p>
            <a:r>
              <a:rPr lang="cs-CZ" dirty="0" smtClean="0"/>
              <a:t>Ptáci mají zpěvný hrtan neboli syrinx umístěn na spodní části průdušnice, na rozdíl od člověka, který má hrtan s hlasivkami umístěn hned  na jejím počátku. Drobné svaly ovládající </a:t>
            </a:r>
            <a:r>
              <a:rPr lang="cs-CZ" dirty="0" err="1" smtClean="0"/>
              <a:t>synrix</a:t>
            </a:r>
            <a:r>
              <a:rPr lang="cs-CZ" dirty="0" smtClean="0"/>
              <a:t> určují charakter všech zvuků, které ptáci vydávají, protože je již nemohou měnit ani jazykem, ani pomocí rtů či zubů. Proto mohou ptáci zpívat s otevřeným i zavřeným zobákem.</a:t>
            </a:r>
          </a:p>
          <a:p>
            <a:endParaRPr lang="cs-CZ" b="1" dirty="0" smtClean="0"/>
          </a:p>
          <a:p>
            <a:r>
              <a:rPr lang="cs-CZ" b="1" dirty="0" smtClean="0"/>
              <a:t>Jiné způsoby dorozumívání</a:t>
            </a:r>
            <a:endParaRPr lang="cs-CZ" dirty="0" smtClean="0"/>
          </a:p>
          <a:p>
            <a:r>
              <a:rPr lang="cs-CZ" dirty="0" smtClean="0"/>
              <a:t>Někteří ptáci vydávají zvuky sloužící k dorozumívání i jiným způsobem. Například samec jeřábka tluče v době toku křídly a vydává tak jakési bubnování. Podobně i datlové bubnují zobákem do kmenů stromů proto, aby ostatním datlům oznámili svou přítomnost.</a:t>
            </a:r>
          </a:p>
          <a:p>
            <a:endParaRPr lang="cs-CZ" dirty="0" smtClean="0"/>
          </a:p>
          <a:p>
            <a:endParaRPr lang="cs-CZ" dirty="0"/>
          </a:p>
        </p:txBody>
      </p:sp>
    </p:spTree>
    <p:extLst>
      <p:ext uri="{BB962C8B-B14F-4D97-AF65-F5344CB8AC3E}">
        <p14:creationId xmlns:p14="http://schemas.microsoft.com/office/powerpoint/2010/main" val="34948781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Obdélník 3"/>
          <p:cNvSpPr/>
          <p:nvPr/>
        </p:nvSpPr>
        <p:spPr>
          <a:xfrm>
            <a:off x="611560" y="404664"/>
            <a:ext cx="4572000" cy="3693319"/>
          </a:xfrm>
          <a:prstGeom prst="rect">
            <a:avLst/>
          </a:prstGeom>
        </p:spPr>
        <p:txBody>
          <a:bodyPr>
            <a:spAutoFit/>
          </a:bodyPr>
          <a:lstStyle/>
          <a:p>
            <a:r>
              <a:rPr lang="cs-CZ" b="1" dirty="0" smtClean="0"/>
              <a:t>Pěvci</a:t>
            </a:r>
            <a:endParaRPr lang="cs-CZ" dirty="0" smtClean="0"/>
          </a:p>
          <a:p>
            <a:r>
              <a:rPr lang="cs-CZ" dirty="0" smtClean="0"/>
              <a:t>U většiny druhů zpívají pouze samci, a to převážně jen v době rozmnožování. Ke zpěvu vyhledávají vyvýšená místa na krajích svého teritoria. Zpěv varuje ostatní samce, že místo je již obsazeno a zároveň láká samice. Tomuto zpěvu se říká oznamovací.</a:t>
            </a:r>
          </a:p>
          <a:p>
            <a:endParaRPr lang="cs-CZ" b="1" dirty="0" smtClean="0"/>
          </a:p>
          <a:p>
            <a:r>
              <a:rPr lang="cs-CZ" b="1" dirty="0" smtClean="0"/>
              <a:t>Mláďata</a:t>
            </a:r>
            <a:endParaRPr lang="cs-CZ" dirty="0" smtClean="0"/>
          </a:p>
          <a:p>
            <a:r>
              <a:rPr lang="cs-CZ" dirty="0" smtClean="0"/>
              <a:t>Ptačí mláďata vydávají nejméně dva hlasy. Jedním upozorňují rodiče, že jsou hladová, a druhým jim oznamují, že jsou vyděšená nebo poraněná.</a:t>
            </a:r>
            <a:endParaRPr lang="cs-CZ" dirty="0"/>
          </a:p>
        </p:txBody>
      </p:sp>
      <p:pic>
        <p:nvPicPr>
          <p:cNvPr id="12289" name="Picture 1" descr="http://www.ckrumlov.cz/obr/aktual/region/9251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9108" y="692696"/>
            <a:ext cx="3476625" cy="356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63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Obdélník 3"/>
          <p:cNvSpPr/>
          <p:nvPr/>
        </p:nvSpPr>
        <p:spPr>
          <a:xfrm>
            <a:off x="467544" y="548680"/>
            <a:ext cx="4572000" cy="2308324"/>
          </a:xfrm>
          <a:prstGeom prst="rect">
            <a:avLst/>
          </a:prstGeom>
        </p:spPr>
        <p:txBody>
          <a:bodyPr>
            <a:spAutoFit/>
          </a:bodyPr>
          <a:lstStyle/>
          <a:p>
            <a:r>
              <a:rPr lang="cs-CZ" b="1" dirty="0" smtClean="0"/>
              <a:t>Dospělí ptáci</a:t>
            </a:r>
            <a:endParaRPr lang="cs-CZ" dirty="0" smtClean="0"/>
          </a:p>
          <a:p>
            <a:r>
              <a:rPr lang="cs-CZ" dirty="0" smtClean="0"/>
              <a:t>V zalesněném terénu, kde stromy nedovolují rozhled do dálky, komunikují ptáci výhradně zvuky. Například pěnkavy mají více než 25 různých volání. Někteří ptáci ,,rozumějí" i volání ostatních druhů ptáků. Dokáží například rozlišit, zda varování upozorňuje na nepřítele přicházejícího ze vzduchu, nebo po zemi.</a:t>
            </a:r>
            <a:endParaRPr lang="cs-CZ"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9544" y="585125"/>
            <a:ext cx="3312368" cy="2271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bdélník 4"/>
          <p:cNvSpPr/>
          <p:nvPr/>
        </p:nvSpPr>
        <p:spPr>
          <a:xfrm>
            <a:off x="467544" y="2992086"/>
            <a:ext cx="4572000" cy="1754326"/>
          </a:xfrm>
          <a:prstGeom prst="rect">
            <a:avLst/>
          </a:prstGeom>
        </p:spPr>
        <p:txBody>
          <a:bodyPr>
            <a:spAutoFit/>
          </a:bodyPr>
          <a:lstStyle/>
          <a:p>
            <a:r>
              <a:rPr lang="cs-CZ" b="1" dirty="0" smtClean="0"/>
              <a:t>Talentovaní imitátoři</a:t>
            </a:r>
          </a:p>
          <a:p>
            <a:r>
              <a:rPr lang="cs-CZ" dirty="0" smtClean="0"/>
              <a:t>Někteří ptáci napodobují hlasy jiných ptáků, a dokonce i jiné zvuky z okolí. Mezi velmi schopné imitátory patří třeba špaček. Papoušci napodobují cizí hlasy většinou jen v zajetí. Naučí se napodobovat i lidskou řeč a hvízdání.</a:t>
            </a:r>
          </a:p>
        </p:txBody>
      </p:sp>
      <p:pic>
        <p:nvPicPr>
          <p:cNvPr id="13315" name="Picture 3" descr="http://www.ezoo.cz/files/zvire/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451134"/>
            <a:ext cx="3456384" cy="2590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346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ovéPole 3"/>
          <p:cNvSpPr txBox="1"/>
          <p:nvPr/>
        </p:nvSpPr>
        <p:spPr>
          <a:xfrm>
            <a:off x="790639" y="378304"/>
            <a:ext cx="6408712" cy="2308324"/>
          </a:xfrm>
          <a:prstGeom prst="rect">
            <a:avLst/>
          </a:prstGeom>
          <a:noFill/>
        </p:spPr>
        <p:txBody>
          <a:bodyPr wrap="square" rtlCol="0">
            <a:spAutoFit/>
          </a:bodyPr>
          <a:lstStyle/>
          <a:p>
            <a:r>
              <a:rPr lang="cs-CZ" dirty="0" smtClean="0">
                <a:effectLst/>
              </a:rPr>
              <a:t>Pěvci jsou obvykle menších rozměrů, i když výjimky existují. A také ne každý pěvec je báječným zpěvákem. Čtyřem tisícům druhů pěvců - to je téměř polovina všech ptačích druhů světa - je společné cosi méně zřejmého, a sice schopnost jejich nohy pevně sevřít větev. Noha pěvce dokáže pevně sevřít větvičku, stvol rákosu (a také telefonní vedení) - prsty se automaticky sevřou v okamžiku, kdy pták dosedne.</a:t>
            </a:r>
          </a:p>
          <a:p>
            <a:endParaRPr lang="cs-CZ" dirty="0"/>
          </a:p>
        </p:txBody>
      </p:sp>
      <p:pic>
        <p:nvPicPr>
          <p:cNvPr id="4097" name="Picture 1" descr="kukač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639" y="2693695"/>
            <a:ext cx="3168352" cy="339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33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ovéPole 3"/>
          <p:cNvSpPr txBox="1"/>
          <p:nvPr/>
        </p:nvSpPr>
        <p:spPr>
          <a:xfrm>
            <a:off x="755576" y="404664"/>
            <a:ext cx="6984776" cy="1200329"/>
          </a:xfrm>
          <a:prstGeom prst="rect">
            <a:avLst/>
          </a:prstGeom>
          <a:noFill/>
        </p:spPr>
        <p:txBody>
          <a:bodyPr wrap="square" rtlCol="0">
            <a:spAutoFit/>
          </a:bodyPr>
          <a:lstStyle/>
          <a:p>
            <a:r>
              <a:rPr lang="cs-CZ" dirty="0" smtClean="0">
                <a:effectLst/>
              </a:rPr>
              <a:t>Ptáci, kteří se živí mršinami, se nazývají rozkladači; </a:t>
            </a:r>
            <a:r>
              <a:rPr lang="cs-CZ" dirty="0" err="1" smtClean="0">
                <a:effectLst/>
              </a:rPr>
              <a:t>dekompozitoři</a:t>
            </a:r>
            <a:r>
              <a:rPr lang="cs-CZ" dirty="0" smtClean="0">
                <a:effectLst/>
              </a:rPr>
              <a:t> a patří mezi ně supi a kondoři. Zvláštní skupinu býložravých ptáků tvoří ptáci, kteří se živí pylem a nektarem květů. Nejznámější jsou kolibříci.</a:t>
            </a:r>
          </a:p>
          <a:p>
            <a:endParaRPr lang="cs-CZ" dirty="0"/>
          </a:p>
        </p:txBody>
      </p:sp>
      <p:pic>
        <p:nvPicPr>
          <p:cNvPr id="5121" name="Picture 1" descr="kolibří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700808"/>
            <a:ext cx="3048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ovéPole 4"/>
          <p:cNvSpPr txBox="1"/>
          <p:nvPr/>
        </p:nvSpPr>
        <p:spPr>
          <a:xfrm>
            <a:off x="755576" y="4597718"/>
            <a:ext cx="8064896" cy="1754326"/>
          </a:xfrm>
          <a:prstGeom prst="rect">
            <a:avLst/>
          </a:prstGeom>
          <a:noFill/>
        </p:spPr>
        <p:txBody>
          <a:bodyPr wrap="square" rtlCol="0">
            <a:spAutoFit/>
          </a:bodyPr>
          <a:lstStyle/>
          <a:p>
            <a:r>
              <a:rPr lang="cs-CZ" dirty="0" smtClean="0">
                <a:effectLst/>
              </a:rPr>
              <a:t>Někteří ptáci nestaví hnízdo, ale kladou vejce na zem nebo hnízdí v cizích hnízdech. Nejvíce druhů ptáků se živí hmyzem. Krmivá mláďata jsou po vylíhnutí holá a často slepá a jsou odkázána na péči rodičů. Z našich tažných ptáků u nás nejkratší dobu stráví rorýs obecný. Mezi plodožravé ptáky patří různé druhy papoušků a některé druhy holubů.</a:t>
            </a:r>
          </a:p>
          <a:p>
            <a:endParaRPr lang="cs-CZ" dirty="0"/>
          </a:p>
        </p:txBody>
      </p:sp>
    </p:spTree>
    <p:extLst>
      <p:ext uri="{BB962C8B-B14F-4D97-AF65-F5344CB8AC3E}">
        <p14:creationId xmlns:p14="http://schemas.microsoft.com/office/powerpoint/2010/main" val="1216928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Obdélník 3"/>
          <p:cNvSpPr/>
          <p:nvPr/>
        </p:nvSpPr>
        <p:spPr>
          <a:xfrm>
            <a:off x="323528" y="188640"/>
            <a:ext cx="8088971" cy="769441"/>
          </a:xfrm>
          <a:prstGeom prst="rect">
            <a:avLst/>
          </a:prstGeom>
          <a:noFill/>
        </p:spPr>
        <p:txBody>
          <a:bodyPr wrap="square" lIns="91440" tIns="45720" rIns="91440" bIns="45720">
            <a:spAutoFit/>
          </a:bodyPr>
          <a:lstStyle/>
          <a:p>
            <a:pPr algn="ctr"/>
            <a:r>
              <a:rPr lang="cs-CZ"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Ptáci stálí a tažní</a:t>
            </a:r>
            <a:endParaRPr lang="cs-CZ"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extovéPole 4"/>
          <p:cNvSpPr txBox="1"/>
          <p:nvPr/>
        </p:nvSpPr>
        <p:spPr>
          <a:xfrm>
            <a:off x="467544" y="1268760"/>
            <a:ext cx="5184576" cy="5386090"/>
          </a:xfrm>
          <a:prstGeom prst="rect">
            <a:avLst/>
          </a:prstGeom>
          <a:noFill/>
        </p:spPr>
        <p:txBody>
          <a:bodyPr wrap="square" rtlCol="0">
            <a:spAutoFit/>
          </a:bodyPr>
          <a:lstStyle/>
          <a:p>
            <a:r>
              <a:rPr lang="cs-CZ" sz="3200" b="1" u="sng" dirty="0" smtClean="0">
                <a:solidFill>
                  <a:srgbClr val="FF0000"/>
                </a:solidFill>
                <a:effectLst>
                  <a:outerShdw blurRad="38100" dist="38100" dir="2700000" algn="tl">
                    <a:srgbClr val="000000">
                      <a:alpha val="43137"/>
                    </a:srgbClr>
                  </a:outerShdw>
                </a:effectLst>
              </a:rPr>
              <a:t>Tažní ptáci:</a:t>
            </a:r>
          </a:p>
          <a:p>
            <a:r>
              <a:rPr lang="cs-CZ" dirty="0" smtClean="0"/>
              <a:t>Když přichází podzim, tažní ptáci  odlétají přečkat zimu na jih do teplejších krajin. Čeká je daleká cesta, třeba i přes moře. V jižních krajích je teplo a dostatek potravy. U nás by se tito ptáci v zimě neuživili. </a:t>
            </a:r>
          </a:p>
          <a:p>
            <a:endParaRPr lang="cs-CZ" dirty="0"/>
          </a:p>
          <a:p>
            <a:r>
              <a:rPr lang="cs-CZ" dirty="0" smtClean="0"/>
              <a:t>Mezi tažné ptáky patří např. : </a:t>
            </a:r>
            <a:r>
              <a:rPr lang="cs-CZ" b="1" dirty="0" smtClean="0"/>
              <a:t>vlaštovka, jiřička, husa velká, čáp,</a:t>
            </a:r>
            <a:r>
              <a:rPr lang="cs-CZ" dirty="0" smtClean="0"/>
              <a:t> </a:t>
            </a:r>
            <a:r>
              <a:rPr lang="cs-CZ" b="1" dirty="0" smtClean="0"/>
              <a:t>špaček, skřivan a kukačka.</a:t>
            </a:r>
            <a:endParaRPr lang="cs-CZ" dirty="0" smtClean="0"/>
          </a:p>
          <a:p>
            <a:endParaRPr lang="cs-CZ" dirty="0" smtClean="0"/>
          </a:p>
          <a:p>
            <a:r>
              <a:rPr lang="cs-CZ" sz="2400" dirty="0" smtClean="0">
                <a:solidFill>
                  <a:srgbClr val="0070C0"/>
                </a:solidFill>
              </a:rPr>
              <a:t>Vlaštovka</a:t>
            </a:r>
            <a:endParaRPr lang="cs-CZ" sz="2400" dirty="0">
              <a:solidFill>
                <a:srgbClr val="0070C0"/>
              </a:solidFill>
            </a:endParaRPr>
          </a:p>
          <a:p>
            <a:r>
              <a:rPr lang="cs-CZ" dirty="0" smtClean="0"/>
              <a:t>Na jarní přílet vlaštovek se těšíme, protože vlaštovky  považujeme za symbol jara. Vlaštovka je často zaměňována s jiřičkou. Vlaštovka má načervenalé hrdlo a hlouběji vykrojený ocas. Vlaštovky jsou zvyklé na přítomnost člověka. Hnízda si staví uvnitř budov.</a:t>
            </a:r>
          </a:p>
          <a:p>
            <a:endParaRPr lang="cs-CZ" dirty="0" smtClean="0"/>
          </a:p>
          <a:p>
            <a:endParaRPr lang="cs-CZ"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356992"/>
            <a:ext cx="25717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496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ovéPole 3"/>
          <p:cNvSpPr txBox="1"/>
          <p:nvPr/>
        </p:nvSpPr>
        <p:spPr>
          <a:xfrm>
            <a:off x="683568" y="548681"/>
            <a:ext cx="5688632" cy="5355312"/>
          </a:xfrm>
          <a:prstGeom prst="rect">
            <a:avLst/>
          </a:prstGeom>
          <a:noFill/>
        </p:spPr>
        <p:txBody>
          <a:bodyPr wrap="square" rtlCol="0">
            <a:spAutoFit/>
          </a:bodyPr>
          <a:lstStyle/>
          <a:p>
            <a:r>
              <a:rPr lang="cs-CZ" sz="2400" dirty="0" smtClean="0">
                <a:solidFill>
                  <a:srgbClr val="0070C0"/>
                </a:solidFill>
              </a:rPr>
              <a:t>Jiřička</a:t>
            </a:r>
            <a:endParaRPr lang="cs-CZ" sz="2400" dirty="0">
              <a:solidFill>
                <a:srgbClr val="0070C0"/>
              </a:solidFill>
            </a:endParaRPr>
          </a:p>
          <a:p>
            <a:r>
              <a:rPr lang="cs-CZ" dirty="0" smtClean="0"/>
              <a:t>Mnoho lidí si jiřičku plete s vlaštovkou.    Jiřička má bílou skvrnku nad ocasem. Svá hnízda si staví vně budov. Vlaštovky létají nízko nad zemí. Jiřičky loví tak vysoko, že je sotva můžeme rozlišit. Na podzim před odletem do teplých krajin můžeme vidět jiřičky a vlaštovky posedávat na drátech elektrického vedení.</a:t>
            </a:r>
          </a:p>
          <a:p>
            <a:endParaRPr lang="cs-CZ" dirty="0" smtClean="0"/>
          </a:p>
          <a:p>
            <a:r>
              <a:rPr lang="cs-CZ" sz="2400" dirty="0" smtClean="0">
                <a:solidFill>
                  <a:srgbClr val="0070C0"/>
                </a:solidFill>
              </a:rPr>
              <a:t>Husa velká</a:t>
            </a:r>
          </a:p>
          <a:p>
            <a:r>
              <a:rPr lang="cs-CZ" dirty="0" smtClean="0"/>
              <a:t>Husy žijí v příkladném trvalém manželském svazku. V době, kdy husa sedí na vejcích, houser nepřetržitě hlídkuje na hladině, aby včas upozornil  na případné nebezpečí. V době výchovy housat se rodina přemisťuje známým husím pochodem. Vpředu husa, za ní v řádce jedno house za druhým a konvoj uzavírá houser.</a:t>
            </a:r>
          </a:p>
          <a:p>
            <a:endParaRPr lang="cs-CZ" dirty="0">
              <a:solidFill>
                <a:srgbClr val="002060"/>
              </a:solidFill>
            </a:endParaRPr>
          </a:p>
          <a:p>
            <a:endParaRPr lang="cs-CZ" dirty="0" smtClean="0"/>
          </a:p>
          <a:p>
            <a:endParaRPr lang="cs-CZ" sz="2400" dirty="0">
              <a:solidFill>
                <a:srgbClr val="0070C0"/>
              </a:solidFill>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586811"/>
            <a:ext cx="26860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467" y="4077072"/>
            <a:ext cx="2771775" cy="2614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68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ovéPole 3"/>
          <p:cNvSpPr txBox="1"/>
          <p:nvPr/>
        </p:nvSpPr>
        <p:spPr>
          <a:xfrm>
            <a:off x="539552" y="764704"/>
            <a:ext cx="3600400" cy="4616648"/>
          </a:xfrm>
          <a:prstGeom prst="rect">
            <a:avLst/>
          </a:prstGeom>
          <a:noFill/>
        </p:spPr>
        <p:txBody>
          <a:bodyPr wrap="square" rtlCol="0">
            <a:spAutoFit/>
          </a:bodyPr>
          <a:lstStyle/>
          <a:p>
            <a:r>
              <a:rPr lang="cs-CZ" sz="2400" dirty="0" smtClean="0">
                <a:solidFill>
                  <a:srgbClr val="0070C0"/>
                </a:solidFill>
              </a:rPr>
              <a:t>Vrabec</a:t>
            </a:r>
            <a:endParaRPr lang="cs-CZ" dirty="0" smtClean="0"/>
          </a:p>
          <a:p>
            <a:r>
              <a:rPr lang="cs-CZ" dirty="0" smtClean="0"/>
              <a:t>Vrabec domácí se v dálce jeví jako poměrně nenápadný zavalitý pták, ale při bližším pohledu, zvláště pak na samce, jde o poměrně pestře zbarveného ptáka. Má krátký zobák, poměrně dlouhá křídla a krátký ocas.. Samec </a:t>
            </a:r>
            <a:r>
              <a:rPr lang="cs-CZ" dirty="0"/>
              <a:t>má</a:t>
            </a:r>
            <a:r>
              <a:rPr lang="cs-CZ" dirty="0" smtClean="0"/>
              <a:t> špinavě šedou břišní část těla, svrchní stranu hnědou v různých odstínech s černými skvrnami a jednou větší bílou v úrovni hrdla. Od samice jej rozeznáme také díky černé skvrně na hrdle a černému proužku na hrdle. Samice jsou znatelně méně nápadné, šedohnědé, svrchu tmavší. </a:t>
            </a:r>
            <a:endParaRPr lang="cs-CZ" dirty="0"/>
          </a:p>
        </p:txBody>
      </p:sp>
      <p:sp>
        <p:nvSpPr>
          <p:cNvPr id="5" name="TextovéPole 4"/>
          <p:cNvSpPr txBox="1"/>
          <p:nvPr/>
        </p:nvSpPr>
        <p:spPr>
          <a:xfrm>
            <a:off x="539552" y="188640"/>
            <a:ext cx="6696744" cy="584775"/>
          </a:xfrm>
          <a:prstGeom prst="rect">
            <a:avLst/>
          </a:prstGeom>
          <a:noFill/>
        </p:spPr>
        <p:txBody>
          <a:bodyPr wrap="square" rtlCol="0">
            <a:spAutoFit/>
          </a:bodyPr>
          <a:lstStyle/>
          <a:p>
            <a:r>
              <a:rPr lang="cs-CZ" sz="3200" b="1" u="sng" dirty="0" smtClean="0">
                <a:solidFill>
                  <a:srgbClr val="FF0000"/>
                </a:solidFill>
                <a:effectLst>
                  <a:outerShdw blurRad="38100" dist="38100" dir="2700000" algn="tl">
                    <a:srgbClr val="000000">
                      <a:alpha val="43137"/>
                    </a:srgbClr>
                  </a:outerShdw>
                </a:effectLst>
              </a:rPr>
              <a:t>Stálí ptáci:</a:t>
            </a:r>
            <a:endParaRPr lang="cs-CZ" sz="3200" b="1" u="sng" dirty="0">
              <a:solidFill>
                <a:srgbClr val="FF0000"/>
              </a:solidFill>
              <a:effectLst>
                <a:outerShdw blurRad="38100" dist="38100" dir="2700000" algn="tl">
                  <a:srgbClr val="000000">
                    <a:alpha val="43137"/>
                  </a:srgbClr>
                </a:outerShdw>
              </a:effectLs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2204864"/>
            <a:ext cx="376593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8927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extovéPole 5"/>
          <p:cNvSpPr txBox="1"/>
          <p:nvPr/>
        </p:nvSpPr>
        <p:spPr>
          <a:xfrm>
            <a:off x="395536" y="332657"/>
            <a:ext cx="4824536" cy="4893647"/>
          </a:xfrm>
          <a:prstGeom prst="rect">
            <a:avLst/>
          </a:prstGeom>
          <a:noFill/>
        </p:spPr>
        <p:txBody>
          <a:bodyPr wrap="square" rtlCol="0">
            <a:spAutoFit/>
          </a:bodyPr>
          <a:lstStyle/>
          <a:p>
            <a:r>
              <a:rPr lang="cs-CZ" sz="2400" dirty="0" smtClean="0">
                <a:solidFill>
                  <a:srgbClr val="0070C0"/>
                </a:solidFill>
              </a:rPr>
              <a:t>Brhlík</a:t>
            </a:r>
          </a:p>
          <a:p>
            <a:r>
              <a:rPr lang="cs-CZ" dirty="0" smtClean="0"/>
              <a:t>Brhlík lesní je velký přibližně jako vrabec, dorůstá délky 13-14,5 cm, v rozpětí křídel měří 23-27 cm a váží kolem 23 g. Má zavalité tělo, krátké končetiny, ocas a krk, velkou hlavu a šídlovitý zobák. Vrch hlavy a těla je šedomodrý, letky jsou tmavé. Černý pruh, který se táhne od kořene zobáku přes oko až k týlu, bývá u samic poněkud užší. Líce a hrdlo jsou bělavé, spodina žlutooranžová (u </a:t>
            </a:r>
            <a:r>
              <a:rPr lang="cs-CZ" dirty="0" err="1" smtClean="0"/>
              <a:t>severo</a:t>
            </a:r>
            <a:r>
              <a:rPr lang="cs-CZ" dirty="0" smtClean="0"/>
              <a:t> - a východoevropských populací bílá), boky a spodní krovky ocasní narudlé, u samce velmi tmavé, oči černé a končetiny žlutooranžové.</a:t>
            </a:r>
          </a:p>
          <a:p>
            <a:r>
              <a:rPr lang="cs-CZ" dirty="0" smtClean="0"/>
              <a:t>Létá rychle a obratně v plochých vlnkách.</a:t>
            </a:r>
          </a:p>
          <a:p>
            <a:r>
              <a:rPr lang="cs-CZ" dirty="0" smtClean="0"/>
              <a:t>Vábí hlasitými hvizdy i jemnějším </a:t>
            </a:r>
            <a:r>
              <a:rPr lang="cs-CZ" dirty="0" err="1" smtClean="0"/>
              <a:t>sýkořím</a:t>
            </a:r>
            <a:r>
              <a:rPr lang="cs-CZ" dirty="0" smtClean="0"/>
              <a:t> „</a:t>
            </a:r>
            <a:r>
              <a:rPr lang="cs-CZ" dirty="0" err="1" smtClean="0"/>
              <a:t>sit</a:t>
            </a:r>
            <a:r>
              <a:rPr lang="cs-CZ" dirty="0" smtClean="0"/>
              <a:t> </a:t>
            </a:r>
            <a:r>
              <a:rPr lang="cs-CZ" dirty="0" err="1" smtClean="0"/>
              <a:t>sit</a:t>
            </a:r>
            <a:r>
              <a:rPr lang="cs-CZ" dirty="0" smtClean="0"/>
              <a:t>“. Zpěv je trylkovitý, v základě zní jako „</a:t>
            </a:r>
            <a:r>
              <a:rPr lang="cs-CZ" dirty="0" err="1" smtClean="0"/>
              <a:t>kvikvikvi</a:t>
            </a:r>
            <a:r>
              <a:rPr lang="cs-CZ" dirty="0" smtClean="0"/>
              <a:t>…“.</a:t>
            </a:r>
          </a:p>
          <a:p>
            <a:endParaRPr lang="cs-CZ" dirty="0">
              <a:solidFill>
                <a:srgbClr val="0070C0"/>
              </a:solidFill>
            </a:endParaRPr>
          </a:p>
        </p:txBody>
      </p:sp>
      <p:pic>
        <p:nvPicPr>
          <p:cNvPr id="10242" name="Picture 2" descr="Dospělý pták">
            <a:hlinkClick r:id="rId3" tooltip="Dospělý pták"/>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1268760"/>
            <a:ext cx="2709516"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107479"/>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918</Words>
  <Application>Microsoft Office PowerPoint</Application>
  <PresentationFormat>Předvádění na obrazovce (4:3)</PresentationFormat>
  <Paragraphs>47</Paragraphs>
  <Slides>11</Slides>
  <Notes>0</Notes>
  <HiddenSlides>0</HiddenSlides>
  <MMClips>0</MMClips>
  <ScaleCrop>false</ScaleCrop>
  <HeadingPairs>
    <vt:vector size="4" baseType="variant">
      <vt:variant>
        <vt:lpstr>Motiv</vt:lpstr>
      </vt:variant>
      <vt:variant>
        <vt:i4>1</vt:i4>
      </vt:variant>
      <vt:variant>
        <vt:lpstr>Nadpisy snímků</vt:lpstr>
      </vt:variant>
      <vt:variant>
        <vt:i4>11</vt:i4>
      </vt:variant>
    </vt:vector>
  </HeadingPairs>
  <TitlesOfParts>
    <vt:vector size="12" baseType="lpstr">
      <vt:lpstr>Motiv systému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FiLDa</dc:creator>
  <cp:lastModifiedBy>FiLDa</cp:lastModifiedBy>
  <cp:revision>7</cp:revision>
  <dcterms:created xsi:type="dcterms:W3CDTF">2011-11-02T14:51:42Z</dcterms:created>
  <dcterms:modified xsi:type="dcterms:W3CDTF">2011-11-02T16:20:41Z</dcterms:modified>
</cp:coreProperties>
</file>